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handoutMasterIdLst>
    <p:handoutMasterId r:id="rId39"/>
  </p:handoutMasterIdLst>
  <p:sldIdLst>
    <p:sldId id="258" r:id="rId3"/>
    <p:sldId id="916" r:id="rId4"/>
    <p:sldId id="259" r:id="rId5"/>
    <p:sldId id="268" r:id="rId7"/>
    <p:sldId id="2229" r:id="rId8"/>
    <p:sldId id="2230" r:id="rId9"/>
    <p:sldId id="756" r:id="rId10"/>
    <p:sldId id="2344" r:id="rId11"/>
    <p:sldId id="2343" r:id="rId12"/>
    <p:sldId id="2317" r:id="rId13"/>
    <p:sldId id="2318" r:id="rId14"/>
    <p:sldId id="2336" r:id="rId15"/>
    <p:sldId id="2319" r:id="rId16"/>
    <p:sldId id="2320" r:id="rId17"/>
    <p:sldId id="2323" r:id="rId18"/>
    <p:sldId id="2321" r:id="rId19"/>
    <p:sldId id="2324" r:id="rId20"/>
    <p:sldId id="2325" r:id="rId21"/>
    <p:sldId id="2331" r:id="rId22"/>
    <p:sldId id="2326" r:id="rId23"/>
    <p:sldId id="2330" r:id="rId24"/>
    <p:sldId id="2329" r:id="rId25"/>
    <p:sldId id="2327" r:id="rId26"/>
    <p:sldId id="2328" r:id="rId27"/>
    <p:sldId id="2332" r:id="rId28"/>
    <p:sldId id="2335" r:id="rId29"/>
    <p:sldId id="2337" r:id="rId30"/>
    <p:sldId id="2003" r:id="rId31"/>
    <p:sldId id="2339" r:id="rId32"/>
    <p:sldId id="2338" r:id="rId33"/>
    <p:sldId id="2340" r:id="rId34"/>
    <p:sldId id="2333" r:id="rId35"/>
    <p:sldId id="2341" r:id="rId36"/>
    <p:sldId id="55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FB4"/>
    <a:srgbClr val="FF9900"/>
    <a:srgbClr val="09B6A4"/>
    <a:srgbClr val="D34BD9"/>
    <a:srgbClr val="161E2D"/>
    <a:srgbClr val="AE0212"/>
    <a:srgbClr val="527FFF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 flip="none" rotWithShape="1">
          <a:gsLst>
            <a:gs pos="100000">
              <a:srgbClr val="161D2C"/>
            </a:gs>
            <a:gs pos="0">
              <a:srgbClr val="005B9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80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0" i="0" spc="-300" dirty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  <a:endParaRPr sz="9600" b="0" i="0" spc="-300" dirty="0">
              <a:solidFill>
                <a:schemeClr val="tx1"/>
              </a:solidFill>
              <a:latin typeface="Amazon Ember Heavy" panose="020B0603020204020204" pitchFamily="34" charset="0"/>
              <a:ea typeface="Amazon Ember Heavy" panose="020B0603020204020204" pitchFamily="34" charset="0"/>
              <a:cs typeface="Amazon Ember Heavy" panose="020B0603020204020204" pitchFamily="34" charset="0"/>
            </a:endParaRP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75210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75210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1845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21845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10A13-D768-1349-BEAE-CC73AA6917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AB5F-3576-064E-8919-43DF24EE38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timesofindia.indiatimes.com/technology/tech-news/i-think-its-probably-elon-musk-on-when-ai-will-become-smarter-than-the-smartest-human/articleshow/109191591.c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www.youtube.com/watch?v=z6atNBhItBs" TargetMode="Externa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hyperlink" Target="https://www.datageeks.com.br/aprendizado-de-maquina/" TargetMode="Externa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hyperlink" Target="https://github.com/weder96&#13;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hyperlink" Target="https://www.linkedin.com/in/wedermarianodesousa/&#13;" TargetMode="Externa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5" Type="http://schemas.openxmlformats.org/officeDocument/2006/relationships/hyperlink" Target="https://dev.to/weder96" TargetMode="External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hyperlink" Target="https://twitter.com/weder96" TargetMode="External"/><Relationship Id="rId10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1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hyperlink" Target="https://twitter.com/weder96" TargetMode="External"/><Relationship Id="rId8" Type="http://schemas.openxmlformats.org/officeDocument/2006/relationships/image" Target="../media/image8.png"/><Relationship Id="rId7" Type="http://schemas.openxmlformats.org/officeDocument/2006/relationships/hyperlink" Target="https://github.com/weder96&#13;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hyperlink" Target="https://www.linkedin.com/in/wedermarianodesousa/&#13;" TargetMode="Externa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23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14.png"/><Relationship Id="rId13" Type="http://schemas.openxmlformats.org/officeDocument/2006/relationships/hyperlink" Target="https://dev.to/weder96" TargetMode="Externa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3" Type="http://schemas.openxmlformats.org/officeDocument/2006/relationships/hyperlink" Target="https://www.youtube.com/watch?v=eXdVDhOGqoE" TargetMode="External"/><Relationship Id="rId2" Type="http://schemas.openxmlformats.org/officeDocument/2006/relationships/image" Target="../media/image19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SslwA1CGc9A" TargetMode="Externa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5945" y="3432810"/>
            <a:ext cx="10258425" cy="2089150"/>
          </a:xfrm>
        </p:spPr>
        <p:txBody>
          <a:bodyPr>
            <a:normAutofit fontScale="90000"/>
          </a:bodyPr>
          <a:p>
            <a:pPr algn="l"/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 Inteligência</a:t>
            </a:r>
            <a:r>
              <a:rPr lang="pt-PT"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 </a:t>
            </a:r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artificial e perigosa? </a:t>
            </a: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Devemos Preocupar? </a:t>
            </a: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Mas se a mesma for OpenSource?</a:t>
            </a:r>
            <a:endParaRPr sz="5335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8890" y="6527800"/>
            <a:ext cx="9359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 sz="1600" b="1">
                <a:solidFill>
                  <a:schemeClr val="bg1"/>
                </a:solidFill>
              </a:rPr>
              <a:t>#ptBr</a:t>
            </a:r>
            <a:endParaRPr lang="pt-PT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343525" y="1235075"/>
            <a:ext cx="636016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rgbClr val="2AAFB4"/>
                </a:solidFill>
              </a:rPr>
              <a:t>The First Law:</a:t>
            </a:r>
            <a:r>
              <a:rPr lang="en-US" b="1">
                <a:solidFill>
                  <a:schemeClr val="bg1"/>
                </a:solidFill>
              </a:rPr>
              <a:t> </a:t>
            </a:r>
            <a:endParaRPr lang="en-US" b="1">
              <a:solidFill>
                <a:schemeClr val="bg1"/>
              </a:solidFill>
            </a:endParaRPr>
          </a:p>
          <a:p>
            <a:pPr algn="l"/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A robot may not injure a human being or,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through inaction, allow a human being to come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to harm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343525" cy="6858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26835" y="428625"/>
            <a:ext cx="478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Three Laws of Robotics</a:t>
            </a:r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343525" y="3129280"/>
            <a:ext cx="64776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rgbClr val="2AAFB4"/>
                </a:solidFill>
              </a:rPr>
              <a:t>The Second Law: </a:t>
            </a:r>
            <a:endParaRPr lang="en-US" b="1">
              <a:solidFill>
                <a:srgbClr val="2AAFB4"/>
              </a:solidFill>
            </a:endParaRPr>
          </a:p>
          <a:p>
            <a:pPr algn="l"/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A robot must obey the orders given it by human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beings except where such orders would conflict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with the First Law.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414645" y="4946650"/>
            <a:ext cx="630110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rgbClr val="2AAFB4"/>
                </a:solidFill>
              </a:rPr>
              <a:t>The Third Law: </a:t>
            </a:r>
            <a:endParaRPr lang="en-US" b="1">
              <a:solidFill>
                <a:srgbClr val="2AAFB4"/>
              </a:solidFill>
            </a:endParaRPr>
          </a:p>
          <a:p>
            <a:pPr algn="l"/>
            <a:endParaRPr lang="en-US" b="1">
              <a:solidFill>
                <a:srgbClr val="2AAFB4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A robot must protect its own existence as long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as such protection does not conflict with 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</a:rPr>
              <a:t>the First or Second Law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343525" cy="6858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26985" y="447675"/>
            <a:ext cx="2397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Zeroth Law</a:t>
            </a:r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38215" y="3397250"/>
            <a:ext cx="53759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 robot may not injure humanity or, </a:t>
            </a:r>
            <a:endParaRPr lang="en-US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through inaction, allow humanity </a:t>
            </a:r>
            <a:endParaRPr lang="en-US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to come to harm.</a:t>
            </a:r>
            <a:endParaRPr lang="en-US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51500" y="6366510"/>
            <a:ext cx="624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1" tooltip="" action="ppaction://hlinkfile"/>
              </a:rPr>
              <a:t>https://timesofindia.indiatimes.com/technology/tech-news/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3894455"/>
            <a:ext cx="2444750" cy="247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55" y="2525395"/>
            <a:ext cx="6245225" cy="3752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4940" y="326390"/>
            <a:ext cx="11910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“I think it's probably….”: Elon Musk on when AI will become  ..</a:t>
            </a:r>
            <a:endParaRPr lang="en-US" sz="24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30530" y="1102995"/>
            <a:ext cx="767842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“If you define </a:t>
            </a:r>
            <a:r>
              <a:rPr lang="en-US" b="1">
                <a:solidFill>
                  <a:schemeClr val="accent2"/>
                </a:solidFill>
                <a:latin typeface="Fira Code Retina" panose="020B0809050000020004" charset="0"/>
                <a:cs typeface="Fira Code Retina" panose="020B0809050000020004" charset="0"/>
              </a:rPr>
              <a:t>AGI </a:t>
            </a:r>
            <a:r>
              <a:rPr lang="en-US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(artificial general intelligence) </a:t>
            </a:r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as smarter than the smartest human, </a:t>
            </a:r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I think it's probably next year, within two years,</a:t>
            </a:r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” Musk said when asked about the </a:t>
            </a:r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timeline for development of </a:t>
            </a:r>
            <a:r>
              <a:rPr lang="en-US" b="1">
                <a:solidFill>
                  <a:srgbClr val="FF9900"/>
                </a:solidFill>
                <a:latin typeface="Fira Code Retina" panose="020B0809050000020004" charset="0"/>
                <a:cs typeface="Fira Code Retina" panose="020B0809050000020004" charset="0"/>
              </a:rPr>
              <a:t>AGI</a:t>
            </a:r>
            <a:r>
              <a:rPr lang="en-US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.</a:t>
            </a:r>
            <a:endParaRPr lang="en-US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775" y="868045"/>
            <a:ext cx="3961765" cy="19411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47470" y="3576320"/>
            <a:ext cx="9351010" cy="572135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850390" y="3703320"/>
            <a:ext cx="83769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14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NENHUM DESENVOLVEDOR DEVERÁ SOFRER COM TESTES NA SUA VIDA</a:t>
            </a:r>
            <a:endParaRPr lang="pt-PT" altLang="en-US" sz="14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638925" y="6237605"/>
            <a:ext cx="5010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Artificial General Intelligence (AGI)</a:t>
            </a:r>
            <a:endParaRPr lang="en-US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05"/>
            <a:ext cx="12191365" cy="686625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-28575" y="5710555"/>
            <a:ext cx="12188190" cy="12465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377565" y="7369810"/>
            <a:ext cx="857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/>
              <a:t>Artifial</a:t>
            </a:r>
            <a:endParaRPr lang="pt-PT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97803" y="6005830"/>
            <a:ext cx="11498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Artificial Intelligence is hunting and killing test analysts all over the world, chaos is </a:t>
            </a:r>
            <a:endParaRPr lang="en-US" sz="1600" b="1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ctr"/>
            <a:r>
              <a:rPr lang="en-US" sz="16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reigning in all countries, in Brazil there are already test analysts resigning</a:t>
            </a:r>
            <a:endParaRPr lang="en-US" sz="1600" b="1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660" y="1259840"/>
            <a:ext cx="4737100" cy="3163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350" y="55880"/>
            <a:ext cx="12198350" cy="6801485"/>
            <a:chOff x="-10" y="88"/>
            <a:chExt cx="19210" cy="107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0" y="88"/>
              <a:ext cx="19210" cy="24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37"/>
              <a:ext cx="19160" cy="8562"/>
            </a:xfrm>
            <a:prstGeom prst="rect">
              <a:avLst/>
            </a:prstGeom>
          </p:spPr>
        </p:pic>
      </p:grpSp>
      <p:sp>
        <p:nvSpPr>
          <p:cNvPr id="7" name="Text Box 6"/>
          <p:cNvSpPr txBox="1"/>
          <p:nvPr/>
        </p:nvSpPr>
        <p:spPr>
          <a:xfrm>
            <a:off x="1525905" y="654050"/>
            <a:ext cx="90919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2400" b="1">
                <a:solidFill>
                  <a:schemeClr val="bg1"/>
                </a:solidFill>
              </a:rPr>
              <a:t>ALIGNED AI == CATASTROPHE == AN OPPORTUNITY</a:t>
            </a:r>
            <a:endParaRPr lang="pt-PT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775" y="868045"/>
            <a:ext cx="3961765" cy="19411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47470" y="3576320"/>
            <a:ext cx="9351010" cy="572135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144905" y="4628515"/>
            <a:ext cx="9924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O </a:t>
            </a:r>
            <a:r>
              <a:rPr lang="pt-PT" altLang="en-US" sz="2000" b="1">
                <a:solidFill>
                  <a:srgbClr val="FF9900"/>
                </a:solidFill>
                <a:latin typeface="Fira Code Retina" panose="020B0809050000020004" charset="0"/>
                <a:cs typeface="Fira Code Retina" panose="020B0809050000020004" charset="0"/>
              </a:rPr>
              <a:t>problema </a:t>
            </a:r>
            <a:r>
              <a:rPr lang="pt-PT" alt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associado à construção de sistemas de inteligências</a:t>
            </a:r>
            <a:endParaRPr lang="pt-PT" alt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l"/>
            <a:r>
              <a:rPr lang="pt-PT" alt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artificiais poderosos que </a:t>
            </a:r>
            <a:r>
              <a:rPr lang="pt-PT" altLang="en-US" sz="20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são alinhados</a:t>
            </a:r>
            <a:r>
              <a:rPr lang="pt-PT" alt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com </a:t>
            </a:r>
            <a:r>
              <a:rPr lang="pt-PT" altLang="en-US" sz="2000" b="1">
                <a:solidFill>
                  <a:srgbClr val="FF9900"/>
                </a:solidFill>
                <a:latin typeface="Fira Code Retina" panose="020B0809050000020004" charset="0"/>
                <a:cs typeface="Fira Code Retina" panose="020B0809050000020004" charset="0"/>
              </a:rPr>
              <a:t>seus operadores</a:t>
            </a:r>
            <a:endParaRPr lang="pt-PT" altLang="en-US" sz="2000" b="1">
              <a:solidFill>
                <a:srgbClr val="FF9900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3" name="Curved Right Arrow 2"/>
          <p:cNvSpPr/>
          <p:nvPr/>
        </p:nvSpPr>
        <p:spPr>
          <a:xfrm>
            <a:off x="2615565" y="1849120"/>
            <a:ext cx="1328420" cy="2779395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Left Arrow 6"/>
          <p:cNvSpPr/>
          <p:nvPr/>
        </p:nvSpPr>
        <p:spPr>
          <a:xfrm flipV="1">
            <a:off x="8101330" y="1849120"/>
            <a:ext cx="1338580" cy="2677160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677025" y="6212205"/>
            <a:ext cx="5010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Artificial General Intelligence (AGI)</a:t>
            </a:r>
            <a:endParaRPr lang="en-US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73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407035"/>
            <a:ext cx="2614295" cy="25552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5595" y="6233795"/>
            <a:ext cx="5168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tooltip="" action="ppaction://hlinkfile"/>
              </a:rPr>
              <a:t>https://www.youtube.com/watch?v=z6atNBhItBs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314565" y="1245870"/>
            <a:ext cx="39884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Machine Learning </a:t>
            </a:r>
            <a:endParaRPr lang="en-US" sz="240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40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and Human Values </a:t>
            </a:r>
            <a:endParaRPr lang="en-US" sz="240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40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with Brian Christian</a:t>
            </a:r>
            <a:endParaRPr lang="en-US" sz="240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04660" y="327660"/>
            <a:ext cx="48748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The Alignment Problem: </a:t>
            </a:r>
            <a:endParaRPr 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275" y="81915"/>
            <a:ext cx="7402195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9805" cy="34969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405120" y="5125085"/>
            <a:ext cx="3964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Primeira morte por um carro autônomo </a:t>
            </a:r>
            <a:r>
              <a:rPr lang="pt-PT" alt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é culpa de humano, conclui Justiça </a:t>
            </a:r>
            <a:endParaRPr lang="en-US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6150"/>
            <a:ext cx="4789170" cy="3361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010" y="4809490"/>
            <a:ext cx="1812925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075" y="2580640"/>
            <a:ext cx="7611110" cy="421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320"/>
            <a:ext cx="4528185" cy="36150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35525" y="361950"/>
            <a:ext cx="711009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Fail épico: </a:t>
            </a:r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pt-PT" altLang="en-US" sz="24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s</a:t>
            </a:r>
            <a:r>
              <a:rPr lang="en-US" sz="24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istema do Google Fotos </a:t>
            </a:r>
            <a:r>
              <a:rPr lang="pt-PT" altLang="en-US" sz="24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identifica </a:t>
            </a:r>
            <a:endParaRPr lang="en-US" sz="24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4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pessoas negras como gorilas</a:t>
            </a:r>
            <a:endParaRPr lang="en-US" sz="24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4063365"/>
            <a:ext cx="2505710" cy="2549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8605" y="2573655"/>
            <a:ext cx="10224135" cy="2089150"/>
          </a:xfrm>
        </p:spPr>
        <p:txBody>
          <a:bodyPr>
            <a:normAutofit fontScale="90000"/>
          </a:bodyPr>
          <a:p>
            <a:pPr algn="l"/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Is artificial intelligence dangerous? </a:t>
            </a: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Should We Worry? </a:t>
            </a: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b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</a:br>
            <a:r>
              <a:rPr sz="5335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But if it is OpenSource?</a:t>
            </a:r>
            <a:endParaRPr sz="5335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4445" y="6482715"/>
            <a:ext cx="10356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 sz="1600" b="1">
                <a:solidFill>
                  <a:schemeClr val="bg1"/>
                </a:solidFill>
              </a:rPr>
              <a:t>#en-US</a:t>
            </a:r>
            <a:endParaRPr lang="pt-PT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630045" y="769620"/>
            <a:ext cx="8932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36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DATA THAT MACHINES LEARN</a:t>
            </a:r>
            <a:endParaRPr lang="pt-PT" altLang="en-US" sz="36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" y="363220"/>
            <a:ext cx="1695450" cy="16954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46775" y="6386830"/>
            <a:ext cx="6046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bg1"/>
                </a:solidFill>
                <a:hlinkClick r:id="rId3" tooltip="" action="ppaction://hlinkfile"/>
              </a:rPr>
              <a:t>https://www.datageeks.com.br/aprendizado-de-maquina/</a:t>
            </a:r>
            <a:endParaRPr lang="en-US">
              <a:solidFill>
                <a:schemeClr val="bg1"/>
              </a:solidFill>
              <a:hlinkClick r:id="rId3" tooltip="" action="ppaction://hlinkfile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86860" y="363220"/>
            <a:ext cx="75076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Machine Learning</a:t>
            </a:r>
            <a:r>
              <a:rPr lang="pt-PT" altLang="en-US" sz="20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 - </a:t>
            </a:r>
            <a:r>
              <a:rPr lang="en-US" sz="20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Aprendizado de Máquina</a:t>
            </a:r>
            <a:endParaRPr lang="en-US" sz="20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" y="2814955"/>
            <a:ext cx="525272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775" y="868045"/>
            <a:ext cx="3961765" cy="19411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47470" y="3576320"/>
            <a:ext cx="9351010" cy="572135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736090" y="3703320"/>
            <a:ext cx="83769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en-US" sz="14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NENHUM DESENVOLVEDOR DEVERÁ SOFRER COM TESTES NA SUA VIDA</a:t>
            </a:r>
            <a:endParaRPr lang="pt-PT" altLang="en-US" sz="14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430020" y="3096260"/>
            <a:ext cx="109347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506220" y="3096260"/>
            <a:ext cx="941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1400" b="1">
                <a:solidFill>
                  <a:schemeClr val="bg1"/>
                </a:solidFill>
              </a:rPr>
              <a:t>BELIEF </a:t>
            </a:r>
            <a:endParaRPr lang="pt-PT" altLang="en-US" sz="1400" b="1">
              <a:solidFill>
                <a:schemeClr val="bg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622550" y="3086100"/>
            <a:ext cx="1290955" cy="3270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733040" y="3106420"/>
            <a:ext cx="1105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1400" b="1">
                <a:solidFill>
                  <a:schemeClr val="bg1"/>
                </a:solidFill>
                <a:sym typeface="+mn-ea"/>
              </a:rPr>
              <a:t>CULTURE </a:t>
            </a:r>
            <a:endParaRPr lang="pt-PT" altLang="en-US" sz="1400" b="1">
              <a:solidFill>
                <a:schemeClr val="bg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4034155" y="3086100"/>
            <a:ext cx="144399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147820" y="3090545"/>
            <a:ext cx="1196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1400" b="1">
                <a:solidFill>
                  <a:schemeClr val="bg1"/>
                </a:solidFill>
                <a:sym typeface="+mn-ea"/>
              </a:rPr>
              <a:t>RELIGION</a:t>
            </a:r>
            <a:endParaRPr lang="pt-PT" altLang="en-US" sz="1400" b="1">
              <a:solidFill>
                <a:schemeClr val="bg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734685" y="3106420"/>
            <a:ext cx="1400175" cy="327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836920" y="3126740"/>
            <a:ext cx="11957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pt-PT" altLang="en-US" sz="1400" b="1">
                <a:solidFill>
                  <a:schemeClr val="bg1"/>
                </a:solidFill>
                <a:sym typeface="+mn-ea"/>
              </a:rPr>
              <a:t> COUNTRY</a:t>
            </a:r>
            <a:endParaRPr lang="en-US" sz="1400"/>
          </a:p>
        </p:txBody>
      </p:sp>
      <p:sp>
        <p:nvSpPr>
          <p:cNvPr id="15" name="Rectangles 14"/>
          <p:cNvSpPr/>
          <p:nvPr/>
        </p:nvSpPr>
        <p:spPr>
          <a:xfrm>
            <a:off x="7391400" y="3126740"/>
            <a:ext cx="1093470" cy="3270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599045" y="3126740"/>
            <a:ext cx="941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PT" altLang="en-US" sz="1400" b="1">
                <a:solidFill>
                  <a:schemeClr val="bg1"/>
                </a:solidFill>
              </a:rPr>
              <a:t>ETHIC</a:t>
            </a:r>
            <a:endParaRPr lang="pt-PT" altLang="en-US" sz="1400" b="1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943725" y="6263005"/>
            <a:ext cx="5010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Artificial General Intelligence (AGI)</a:t>
            </a:r>
            <a:endParaRPr lang="en-US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925445" y="5862320"/>
            <a:ext cx="88461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36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HOW TO IDENTIFY THE ERROR</a:t>
            </a:r>
            <a:endParaRPr lang="pt-PT" altLang="en-US" sz="36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665345" y="5455920"/>
            <a:ext cx="6815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36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HOW TO IDENTIFY THE </a:t>
            </a:r>
            <a:endParaRPr lang="pt-PT" altLang="en-US" sz="36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pt-PT" altLang="en-US" sz="36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MODEL’S SUCCESS?</a:t>
            </a:r>
            <a:endParaRPr lang="pt-PT" altLang="en-US" sz="36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884545" y="5608320"/>
            <a:ext cx="4986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3600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RIGHT X WRONG</a:t>
            </a:r>
            <a:endParaRPr lang="pt-PT" altLang="en-US" sz="3600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96900" y="484505"/>
            <a:ext cx="87426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10 open source AI platforms for innovation</a:t>
            </a:r>
            <a:endParaRPr lang="en-US" sz="36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155" y="267335"/>
            <a:ext cx="2658110" cy="2765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13715" y="2275205"/>
            <a:ext cx="387604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1. TensorFlow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2. Pytorch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3. Keras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4. Open AI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5. Rasa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6. Amazon Sagemaker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7. Apache MXNet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8. Scikit-learn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9. OpenCV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l"/>
            <a:r>
              <a:rPr lang="en-US" sz="2000" b="1">
                <a:solidFill>
                  <a:srgbClr val="FFFF00"/>
                </a:solidFill>
                <a:latin typeface="Neuropolitical Rg" panose="020B0605020201080104" charset="0"/>
                <a:cs typeface="Neuropolitical Rg" panose="020B0605020201080104" charset="0"/>
              </a:rPr>
              <a:t>10. H2O.ai</a:t>
            </a:r>
            <a:endParaRPr lang="en-US" sz="2000" b="1">
              <a:solidFill>
                <a:srgbClr val="FFFF00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74675" y="1405255"/>
            <a:ext cx="102342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Open-source AI involves freely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accessible source code, 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fostering a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collaborative 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environment for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developers 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to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utilize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,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modify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, and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distribute </a:t>
            </a:r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AI technologies. </a:t>
            </a:r>
            <a:endParaRPr lang="en-US" sz="2400" b="1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>
              <a:buClrTx/>
              <a:buSzTx/>
              <a:buFontTx/>
            </a:pPr>
            <a:endParaRPr lang="en-US" sz="2400" b="1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endParaRPr lang="en-US" sz="24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This openness encourages the creation of creative AI applications as a community of enthusiasts collaborates, </a:t>
            </a:r>
            <a:r>
              <a:rPr lang="en-US" sz="24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expediting the development of practical solutions.</a:t>
            </a:r>
            <a:endParaRPr lang="en-US" sz="2400" b="1">
              <a:solidFill>
                <a:srgbClr val="2AAFB4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94970" y="393700"/>
            <a:ext cx="49390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What is open source AI?</a:t>
            </a:r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09550" y="1299210"/>
            <a:ext cx="11752580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Open-source AI has emerged as a powerful force in driving innovation and accessibility across various fields. Its unique characteristics </a:t>
            </a:r>
            <a:r>
              <a:rPr lang="en-US" sz="2200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offer significant advantages for developers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, researchers, and </a:t>
            </a:r>
            <a:r>
              <a:rPr lang="en-US" sz="2200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organizations 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alike. Here’s a breakdown of the key </a:t>
            </a:r>
            <a:r>
              <a:rPr lang="en-US" sz="2200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benefits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:</a:t>
            </a:r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2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Diverse use cases: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Open-source AI platform offers a wide array of practical applications, such as</a:t>
            </a:r>
            <a:r>
              <a:rPr lang="en-US" sz="2200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 real-time fraud detection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, medical image analysis, personalized recommendations, and tailored learning experiences.</a:t>
            </a:r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2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Accessibility:</a:t>
            </a:r>
            <a:r>
              <a:rPr lang="en-US" sz="22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Open-source AI projects and models are readily accessible to developers, researchers, and organizations, facilitating their widespread adoption and utilization.</a:t>
            </a:r>
            <a:endParaRPr lang="en-US" sz="22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8600" y="520700"/>
            <a:ext cx="8342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Advantages of leveraging open source AI</a:t>
            </a:r>
            <a:endParaRPr lang="en-US"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09550" y="1127760"/>
            <a:ext cx="1125728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Community engagement: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Utilizing open-source AI provides organizations with access to a diverse community of developers who continuously contribute to the enhancement and advancement of AI tools.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rgbClr val="2AAFB4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Transparency and iterative improvement: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The collaborative nature of open-source AI fosters transparency and facilitates ongoing improvement, resulting in the development of feature-rich, dependable, and modular tools.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Vendor neutrality:</a:t>
            </a:r>
            <a:r>
              <a:rPr lang="en-US" sz="2000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Open-source AI solutions ensure organizations are not bound to any specific vendor, offering them flexibility and independence in their technology choices.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9550" y="520700"/>
            <a:ext cx="69850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Advantages of leveraging open source AI</a:t>
            </a:r>
            <a:endParaRPr lang="en-US" sz="20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imag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0975" y="250825"/>
            <a:ext cx="2150745" cy="2559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455" y="1664970"/>
            <a:ext cx="4399915" cy="365125"/>
          </a:xfrm>
        </p:spPr>
        <p:txBody>
          <a:bodyPr vert="horz" lIns="91440" tIns="45720" rIns="91440" bIns="45720" rtlCol="0" anchor="t">
            <a:noAutofit/>
          </a:bodyPr>
          <a:p>
            <a:pPr marL="0" indent="0">
              <a:buNone/>
            </a:pPr>
            <a:r>
              <a:rPr lang="pt-PT" altLang="en-GB" dirty="0">
                <a:solidFill>
                  <a:srgbClr val="527FFF"/>
                </a:solidFill>
                <a:ea typeface="Amazon Ember"/>
                <a:cs typeface="Amazon Ember"/>
              </a:rPr>
              <a:t>  </a:t>
            </a:r>
            <a:r>
              <a:rPr lang="en-GB" dirty="0">
                <a:solidFill>
                  <a:srgbClr val="527FFF"/>
                </a:solidFill>
                <a:ea typeface="Amazon Ember"/>
                <a:cs typeface="Amazon Ember"/>
              </a:rPr>
              <a:t>Weder Mariano de Sousa</a:t>
            </a:r>
            <a:endParaRPr lang="en-GB" dirty="0">
              <a:solidFill>
                <a:srgbClr val="527FFF"/>
              </a:solidFill>
              <a:ea typeface="Amazon Ember"/>
              <a:cs typeface="Amazon Ember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344170" y="3669665"/>
            <a:ext cx="46685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Post</a:t>
            </a:r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</a:rPr>
              <a:t> G</a:t>
            </a:r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raduate in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 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Midias UFG</a:t>
            </a:r>
            <a:endParaRPr sz="1800" dirty="0">
              <a:solidFill>
                <a:schemeClr val="bg1"/>
              </a:solidFill>
              <a:ea typeface="Amazon Ember"/>
              <a:cs typeface="Amazon Ember"/>
            </a:endParaRPr>
          </a:p>
          <a:p>
            <a:endParaRPr sz="18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2240280"/>
            <a:ext cx="953135" cy="9531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650355" y="3277870"/>
            <a:ext cx="4911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  <a:hlinkClick r:id="rId3" action="ppaction://hlinkfile"/>
              </a:rPr>
              <a:t>https://www.linkedin.com/in/wedermarianodesousa/</a:t>
            </a:r>
            <a:endParaRPr 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5" y="5414010"/>
            <a:ext cx="1435608" cy="1435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925" y="5414010"/>
            <a:ext cx="1435608" cy="1435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rcRect l="-768" r="-768"/>
          <a:stretch>
            <a:fillRect/>
          </a:stretch>
        </p:blipFill>
        <p:spPr>
          <a:xfrm>
            <a:off x="9493250" y="5423535"/>
            <a:ext cx="1431925" cy="143192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3327400" y="6054090"/>
            <a:ext cx="3317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dirty="0" err="1" smtClean="0">
                <a:solidFill>
                  <a:srgbClr val="527FFF"/>
                </a:solidFill>
              </a:rPr>
              <a:t>AWS User Group Goiânia</a:t>
            </a:r>
            <a:endParaRPr lang="en-US" sz="2000" dirty="0" err="1" smtClean="0">
              <a:solidFill>
                <a:srgbClr val="527FFF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657340" y="3699510"/>
            <a:ext cx="2733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  <a:hlinkClick r:id="rId7" action="ppaction://hlinkfile"/>
              </a:rPr>
              <a:t>https://github.com/weder96</a:t>
            </a:r>
            <a:endParaRPr lang="en-US" sz="1600" dirty="0" err="1" smtClean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19810" y="6047105"/>
            <a:ext cx="1212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pt-PT" altLang="en-US" sz="2000" dirty="0" err="1" smtClean="0">
                <a:solidFill>
                  <a:srgbClr val="527FFF"/>
                </a:solidFill>
              </a:rPr>
              <a:t>GOJava</a:t>
            </a:r>
            <a:endParaRPr lang="pt-PT" altLang="en-US" sz="2000" dirty="0" err="1" smtClean="0">
              <a:solidFill>
                <a:srgbClr val="527FFF"/>
              </a:solidFill>
            </a:endParaRPr>
          </a:p>
        </p:txBody>
      </p:sp>
      <p:pic>
        <p:nvPicPr>
          <p:cNvPr id="13" name="Picture 12" descr="Community Builder logo for dark backgroun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0700" y="2415540"/>
            <a:ext cx="1197610" cy="757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6840" y="5989320"/>
            <a:ext cx="557784" cy="6438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" y="6047105"/>
            <a:ext cx="557784" cy="557784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40055" y="713740"/>
            <a:ext cx="4152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About the </a:t>
            </a:r>
            <a:r>
              <a:rPr lang="pt-PT" altLang="en-US" sz="2800" b="1">
                <a:solidFill>
                  <a:schemeClr val="bg1"/>
                </a:solidFill>
              </a:rPr>
              <a:t>S</a:t>
            </a:r>
            <a:r>
              <a:rPr lang="en-US" sz="2800" b="1">
                <a:solidFill>
                  <a:schemeClr val="bg1"/>
                </a:solidFill>
              </a:rPr>
              <a:t>peaker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0055" y="551815"/>
            <a:ext cx="1594485" cy="76200"/>
            <a:chOff x="533" y="869"/>
            <a:chExt cx="4189" cy="120"/>
          </a:xfrm>
        </p:grpSpPr>
        <p:sp>
          <p:nvSpPr>
            <p:cNvPr id="17" name="Rectangles 16"/>
            <p:cNvSpPr/>
            <p:nvPr/>
          </p:nvSpPr>
          <p:spPr>
            <a:xfrm>
              <a:off x="533" y="869"/>
              <a:ext cx="2023" cy="12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2556" y="869"/>
              <a:ext cx="2167" cy="120"/>
            </a:xfrm>
            <a:prstGeom prst="rect">
              <a:avLst/>
            </a:prstGeom>
            <a:solidFill>
              <a:srgbClr val="52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0" name="Text Placeholder 4"/>
          <p:cNvSpPr>
            <a:spLocks noGrp="1"/>
          </p:cNvSpPr>
          <p:nvPr/>
        </p:nvSpPr>
        <p:spPr>
          <a:xfrm>
            <a:off x="440055" y="2159635"/>
            <a:ext cx="2890520" cy="216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ea typeface="Amazon Ember"/>
                <a:cs typeface="Amazon Ember"/>
              </a:rPr>
              <a:t>Specialist Senior</a:t>
            </a:r>
            <a:r>
              <a:rPr lang="pt-PT" altLang="en-GB" sz="1400" dirty="0">
                <a:solidFill>
                  <a:schemeClr val="bg1"/>
                </a:solidFill>
                <a:ea typeface="Amazon Ember"/>
                <a:cs typeface="Amazon Ember"/>
              </a:rPr>
              <a:t> Java</a:t>
            </a:r>
            <a:r>
              <a:rPr lang="en-GB" sz="1400" dirty="0">
                <a:solidFill>
                  <a:schemeClr val="bg1"/>
                </a:solidFill>
                <a:ea typeface="Amazon Ember"/>
                <a:cs typeface="Amazon Ember"/>
              </a:rPr>
              <a:t> - </a:t>
            </a:r>
            <a:r>
              <a:rPr lang="pt-PT" altLang="en-GB" sz="1400" dirty="0">
                <a:solidFill>
                  <a:schemeClr val="bg1"/>
                </a:solidFill>
                <a:ea typeface="Amazon Ember"/>
                <a:cs typeface="Amazon Ember"/>
              </a:rPr>
              <a:t>GFT</a:t>
            </a:r>
            <a:endParaRPr lang="pt-PT" altLang="en-GB" sz="14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21" name="Text Placeholder 4"/>
          <p:cNvSpPr>
            <a:spLocks noGrp="1"/>
          </p:cNvSpPr>
          <p:nvPr/>
        </p:nvSpPr>
        <p:spPr>
          <a:xfrm>
            <a:off x="349250" y="3281045"/>
            <a:ext cx="42621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Graduated 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Computer Science</a:t>
            </a:r>
            <a:endParaRPr sz="1800" b="1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6644640" y="4126865"/>
            <a:ext cx="2928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>
                <a:hlinkClick r:id="rId11" action="ppaction://hlinkfile"/>
              </a:rPr>
              <a:t>https://twitter.com/weder96</a:t>
            </a:r>
            <a:endParaRPr sz="16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6505" y="4145915"/>
            <a:ext cx="318135" cy="3181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0470" y="3256915"/>
            <a:ext cx="320040" cy="320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0470" y="3701415"/>
            <a:ext cx="320040" cy="32004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38455" y="4072255"/>
            <a:ext cx="4621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Post Graduate in </a:t>
            </a:r>
            <a:r>
              <a:rPr b="1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Information Security</a:t>
            </a:r>
            <a:endParaRPr lang="en-US" b="1" dirty="0">
              <a:solidFill>
                <a:schemeClr val="bg1"/>
              </a:solidFill>
              <a:ea typeface="Amazon Ember"/>
              <a:cs typeface="Amazon Ember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664960" y="455104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hlinkClick r:id="rId15" action="ppaction://hlinkfile"/>
              </a:rPr>
              <a:t>https://dev.to/weder96</a:t>
            </a:r>
            <a:endParaRPr lang="en-US" sz="16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1270" y="4554220"/>
            <a:ext cx="320040" cy="320040"/>
          </a:xfrm>
          <a:prstGeom prst="rect">
            <a:avLst/>
          </a:prstGeom>
        </p:spPr>
      </p:pic>
      <p:sp>
        <p:nvSpPr>
          <p:cNvPr id="2" name="Text Placeholder 4"/>
          <p:cNvSpPr>
            <a:spLocks noGrp="1"/>
          </p:cNvSpPr>
          <p:nvPr/>
        </p:nvSpPr>
        <p:spPr>
          <a:xfrm>
            <a:off x="352425" y="2904490"/>
            <a:ext cx="42621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T</a:t>
            </a:r>
            <a:r>
              <a:rPr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echnician</a:t>
            </a:r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 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S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ystem 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D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evelopment</a:t>
            </a:r>
            <a:endParaRPr sz="1800" b="1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4500" y="1047750"/>
            <a:ext cx="1048385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While open-source AI unlocks numerous possibilities, it’s crucial to acknowledge and mitigate its inherent challenges: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Risk of misalignment and failure: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Embarking on custom AI development without clear objectives can result in misaligned outcomes, wastage of resources, and project failure.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Bias in algorithms:</a:t>
            </a:r>
            <a:r>
              <a:rPr lang="en-US" sz="20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Biased algorithms have the potential to generate flawed results and perpetuate harmful assumptions, undermining the reliability and usefulness of AI solutions.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49910" y="520700"/>
            <a:ext cx="72180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Challenges associated with open source AI</a:t>
            </a:r>
            <a:endParaRPr lang="en-US" sz="20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4500" y="1047750"/>
            <a:ext cx="1048385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Security concerns:</a:t>
            </a:r>
            <a:r>
              <a:rPr lang="en-US" sz="20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The accessibility of open-source AI raises security concerns, as malicious actors could exploit these tools to manipulate outcomes or create harmful content.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Data-related issues:</a:t>
            </a:r>
            <a:r>
              <a:rPr lang="en-US" sz="2000" b="1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Biased training data can lead to discriminatory outcomes, while data drift and labeling errors can render AI models ineffective and unreliable.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r>
              <a:rPr lang="en-US" sz="2000" b="1">
                <a:solidFill>
                  <a:srgbClr val="2AAFB4"/>
                </a:solidFill>
                <a:latin typeface="Fira Code Retina" panose="020B0809050000020004" charset="0"/>
                <a:cs typeface="Fira Code Retina" panose="020B0809050000020004" charset="0"/>
              </a:rPr>
              <a:t>Outsourced technology risks:</a:t>
            </a:r>
            <a:r>
              <a:rPr lang="en-US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Enterprises using open-source AI solutions from external sources may expose their stakeholders to risks, emphasizing the importance of cautious consideration and responsible implementation.</a:t>
            </a:r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endParaRPr lang="en-US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4500" y="482600"/>
            <a:ext cx="72180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Challenges associated with open source AI</a:t>
            </a:r>
            <a:endParaRPr lang="en-US" sz="20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920" y="15240"/>
            <a:ext cx="6867525" cy="68675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48945" y="1240790"/>
            <a:ext cx="1105662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P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recisely the question of </a:t>
            </a:r>
            <a:r>
              <a:rPr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how to guarantee that artificial intelligence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will do what we want without being harmful and whether</a:t>
            </a:r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.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endParaRPr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endParaRPr lang="pt-PT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W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hat we want is precisely what is best and if not how to prevent artificial intelligence from making that decision for us These are questions which involve not only </a:t>
            </a:r>
            <a:r>
              <a:rPr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computer scientists but medical philosophers, sociologists, economists and even physicists, chemists and biologists</a:t>
            </a:r>
            <a:r>
              <a:rPr lang="pt-PT"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.</a:t>
            </a:r>
            <a:endParaRPr lang="pt-PT" sz="2000">
              <a:solidFill>
                <a:srgbClr val="FFFF00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endParaRPr lang="pt-PT"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his set of questions is something that we should all be asking ourselves</a:t>
            </a:r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doing it even while using tools like </a:t>
            </a:r>
            <a:r>
              <a:rPr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  <a:sym typeface="+mn-ea"/>
              </a:rPr>
              <a:t>chat</a:t>
            </a:r>
            <a:r>
              <a:rPr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GPT</a:t>
            </a:r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.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endParaRPr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endParaRPr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  <a:p>
            <a:pPr algn="just"/>
            <a:r>
              <a:rPr lang="pt-PT"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B</a:t>
            </a:r>
            <a:r>
              <a:rPr sz="2000">
                <a:solidFill>
                  <a:srgbClr val="FFFF00"/>
                </a:solidFill>
                <a:latin typeface="Fira Code Retina" panose="020B0809050000020004" charset="0"/>
                <a:cs typeface="Fira Code Retina" panose="020B0809050000020004" charset="0"/>
              </a:rPr>
              <a:t>ut we only have one chance before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a path of no return how can we ensure that this chance is something we want and that our latest invention is not too</a:t>
            </a:r>
            <a:r>
              <a:rPr lang="pt-PT"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 </a:t>
            </a:r>
            <a:r>
              <a:rPr sz="2000">
                <a:solidFill>
                  <a:schemeClr val="bg1"/>
                </a:solidFill>
                <a:latin typeface="Fira Code Retina" panose="020B0809050000020004" charset="0"/>
                <a:cs typeface="Fira Code Retina" panose="020B0809050000020004" charset="0"/>
              </a:rPr>
              <a:t>the end of everything we know</a:t>
            </a:r>
            <a:endParaRPr sz="2000">
              <a:solidFill>
                <a:schemeClr val="bg1"/>
              </a:solidFill>
              <a:latin typeface="Fira Code Retina" panose="020B0809050000020004" charset="0"/>
              <a:cs typeface="Fira Code Retina" panose="020B080905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945" y="447040"/>
            <a:ext cx="5271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4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But the alignment problem</a:t>
            </a:r>
            <a:endParaRPr sz="24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2065" y="-40005"/>
            <a:ext cx="12179935" cy="6908165"/>
          </a:xfrm>
          <a:prstGeom prst="rect">
            <a:avLst/>
          </a:prstGeom>
          <a:solidFill>
            <a:srgbClr val="16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object 3"/>
          <p:cNvSpPr txBox="1">
            <a:spLocks noGrp="1"/>
          </p:cNvSpPr>
          <p:nvPr/>
        </p:nvSpPr>
        <p:spPr>
          <a:xfrm>
            <a:off x="424815" y="336868"/>
            <a:ext cx="9486900" cy="748665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altLang="en-US" sz="4800">
                <a:solidFill>
                  <a:schemeClr val="bg1"/>
                </a:solidFill>
                <a:latin typeface="Swiss921 BT" panose="020B0806030502050204" charset="0"/>
                <a:cs typeface="Swiss921 BT" panose="020B0806030502050204" charset="0"/>
                <a:sym typeface="+mn-ea"/>
              </a:rPr>
              <a:t>Create Instagram Page About AI</a:t>
            </a:r>
            <a:endParaRPr lang="pt-PT" altLang="en-US" sz="4800">
              <a:solidFill>
                <a:schemeClr val="bg1"/>
              </a:solidFill>
              <a:latin typeface="Swiss921 BT" panose="020B0806030502050204" charset="0"/>
              <a:cs typeface="Swiss921 BT" panose="020B080603050205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2096135"/>
            <a:ext cx="10544175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0975" y="250825"/>
            <a:ext cx="2150745" cy="2559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455" y="1664970"/>
            <a:ext cx="4399915" cy="365125"/>
          </a:xfrm>
        </p:spPr>
        <p:txBody>
          <a:bodyPr vert="horz" lIns="91440" tIns="45720" rIns="91440" bIns="45720" rtlCol="0" anchor="t">
            <a:noAutofit/>
          </a:bodyPr>
          <a:p>
            <a:pPr marL="0" indent="0">
              <a:buNone/>
            </a:pPr>
            <a:r>
              <a:rPr lang="pt-PT" altLang="en-GB" dirty="0">
                <a:solidFill>
                  <a:srgbClr val="527FFF"/>
                </a:solidFill>
                <a:ea typeface="Amazon Ember"/>
                <a:cs typeface="Amazon Ember"/>
              </a:rPr>
              <a:t>  </a:t>
            </a:r>
            <a:r>
              <a:rPr lang="en-GB" dirty="0">
                <a:solidFill>
                  <a:srgbClr val="527FFF"/>
                </a:solidFill>
                <a:ea typeface="Amazon Ember"/>
                <a:cs typeface="Amazon Ember"/>
              </a:rPr>
              <a:t>Weder Mariano de Sousa</a:t>
            </a:r>
            <a:endParaRPr lang="en-GB" dirty="0">
              <a:solidFill>
                <a:srgbClr val="527FFF"/>
              </a:solidFill>
              <a:ea typeface="Amazon Ember"/>
              <a:cs typeface="Amazon Ember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344170" y="3669665"/>
            <a:ext cx="46685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Post</a:t>
            </a:r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</a:rPr>
              <a:t> G</a:t>
            </a:r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raduate in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 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Midias UFG</a:t>
            </a:r>
            <a:endParaRPr sz="1800" dirty="0">
              <a:solidFill>
                <a:schemeClr val="bg1"/>
              </a:solidFill>
              <a:ea typeface="Amazon Ember"/>
              <a:cs typeface="Amazon Ember"/>
            </a:endParaRPr>
          </a:p>
          <a:p>
            <a:endParaRPr sz="18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2254250"/>
            <a:ext cx="953135" cy="9531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650355" y="3277870"/>
            <a:ext cx="4911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  <a:hlinkClick r:id="rId3" action="ppaction://hlinkfile"/>
              </a:rPr>
              <a:t>https://www.linkedin.com/in/wedermarianodesousa/</a:t>
            </a:r>
            <a:endParaRPr 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5" y="5414010"/>
            <a:ext cx="1435608" cy="1435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925" y="5414010"/>
            <a:ext cx="1435608" cy="1435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rcRect l="-768" r="-768"/>
          <a:stretch>
            <a:fillRect/>
          </a:stretch>
        </p:blipFill>
        <p:spPr>
          <a:xfrm>
            <a:off x="9493250" y="5423535"/>
            <a:ext cx="1431925" cy="143192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6657340" y="3699510"/>
            <a:ext cx="2733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dirty="0" err="1" smtClean="0">
                <a:solidFill>
                  <a:schemeClr val="bg1"/>
                </a:solidFill>
                <a:hlinkClick r:id="rId7" action="ppaction://hlinkfile"/>
              </a:rPr>
              <a:t>https://github.com/weder96</a:t>
            </a:r>
            <a:endParaRPr lang="en-US" sz="1600" dirty="0" err="1" smtClean="0">
              <a:solidFill>
                <a:schemeClr val="bg1"/>
              </a:solidFill>
            </a:endParaRPr>
          </a:p>
        </p:txBody>
      </p:sp>
      <p:pic>
        <p:nvPicPr>
          <p:cNvPr id="13" name="Picture 12" descr="Community Builder logo for dark backgroun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550" y="2392680"/>
            <a:ext cx="1197610" cy="75755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40055" y="713740"/>
            <a:ext cx="4152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About the </a:t>
            </a:r>
            <a:r>
              <a:rPr lang="pt-PT" altLang="en-US" sz="2800" b="1">
                <a:solidFill>
                  <a:schemeClr val="bg1"/>
                </a:solidFill>
              </a:rPr>
              <a:t>S</a:t>
            </a:r>
            <a:r>
              <a:rPr lang="en-US" sz="2800" b="1">
                <a:solidFill>
                  <a:schemeClr val="bg1"/>
                </a:solidFill>
              </a:rPr>
              <a:t>peaker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0055" y="551815"/>
            <a:ext cx="1594485" cy="76200"/>
            <a:chOff x="533" y="869"/>
            <a:chExt cx="4189" cy="120"/>
          </a:xfrm>
        </p:grpSpPr>
        <p:sp>
          <p:nvSpPr>
            <p:cNvPr id="17" name="Rectangles 16"/>
            <p:cNvSpPr/>
            <p:nvPr/>
          </p:nvSpPr>
          <p:spPr>
            <a:xfrm>
              <a:off x="533" y="869"/>
              <a:ext cx="2023" cy="12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2556" y="869"/>
              <a:ext cx="2167" cy="120"/>
            </a:xfrm>
            <a:prstGeom prst="rect">
              <a:avLst/>
            </a:prstGeom>
            <a:solidFill>
              <a:srgbClr val="52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0" name="Text Placeholder 4"/>
          <p:cNvSpPr>
            <a:spLocks noGrp="1"/>
          </p:cNvSpPr>
          <p:nvPr/>
        </p:nvSpPr>
        <p:spPr>
          <a:xfrm>
            <a:off x="440055" y="2159635"/>
            <a:ext cx="2890520" cy="216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ea typeface="Amazon Ember"/>
                <a:cs typeface="Amazon Ember"/>
              </a:rPr>
              <a:t>Specialist Senior</a:t>
            </a:r>
            <a:r>
              <a:rPr lang="pt-PT" altLang="en-GB" sz="1400" dirty="0">
                <a:solidFill>
                  <a:schemeClr val="bg1"/>
                </a:solidFill>
                <a:ea typeface="Amazon Ember"/>
                <a:cs typeface="Amazon Ember"/>
              </a:rPr>
              <a:t> Java</a:t>
            </a:r>
            <a:r>
              <a:rPr lang="en-GB" sz="1400" dirty="0">
                <a:solidFill>
                  <a:schemeClr val="bg1"/>
                </a:solidFill>
                <a:ea typeface="Amazon Ember"/>
                <a:cs typeface="Amazon Ember"/>
              </a:rPr>
              <a:t> - </a:t>
            </a:r>
            <a:r>
              <a:rPr lang="pt-PT" altLang="en-GB" sz="1400" dirty="0">
                <a:solidFill>
                  <a:schemeClr val="bg1"/>
                </a:solidFill>
                <a:ea typeface="Amazon Ember"/>
                <a:cs typeface="Amazon Ember"/>
              </a:rPr>
              <a:t>GFT</a:t>
            </a:r>
            <a:endParaRPr lang="pt-PT" altLang="en-GB" sz="1400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21" name="Text Placeholder 4"/>
          <p:cNvSpPr>
            <a:spLocks noGrp="1"/>
          </p:cNvSpPr>
          <p:nvPr/>
        </p:nvSpPr>
        <p:spPr>
          <a:xfrm>
            <a:off x="349250" y="3281045"/>
            <a:ext cx="42621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 dirty="0">
                <a:solidFill>
                  <a:schemeClr val="bg1"/>
                </a:solidFill>
                <a:ea typeface="Amazon Ember"/>
                <a:cs typeface="Amazon Ember"/>
              </a:rPr>
              <a:t>Graduated 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Computer Science</a:t>
            </a:r>
            <a:endParaRPr sz="1800" b="1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6644640" y="4126865"/>
            <a:ext cx="2928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>
                <a:hlinkClick r:id="rId9" action="ppaction://hlinkfile"/>
              </a:rPr>
              <a:t>https://twitter.com/weder96</a:t>
            </a:r>
            <a:endParaRPr sz="16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6505" y="4145915"/>
            <a:ext cx="318135" cy="3181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0470" y="3256915"/>
            <a:ext cx="320040" cy="320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0470" y="3701415"/>
            <a:ext cx="320040" cy="32004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38455" y="4072255"/>
            <a:ext cx="4621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Post Graduate in </a:t>
            </a:r>
            <a:r>
              <a:rPr b="1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Information Security</a:t>
            </a:r>
            <a:endParaRPr lang="en-US" b="1" dirty="0">
              <a:solidFill>
                <a:schemeClr val="bg1"/>
              </a:solidFill>
              <a:ea typeface="Amazon Ember"/>
              <a:cs typeface="Amazon Ember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664960" y="455104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hlinkClick r:id="rId13" action="ppaction://hlinkfile"/>
              </a:rPr>
              <a:t>https://dev.to/weder96</a:t>
            </a:r>
            <a:endParaRPr lang="en-US" sz="16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1270" y="4554220"/>
            <a:ext cx="320040" cy="32004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445125" y="626110"/>
            <a:ext cx="261556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6000" b="1">
                <a:solidFill>
                  <a:schemeClr val="bg1"/>
                </a:solidFill>
              </a:rPr>
              <a:t>Q</a:t>
            </a:r>
            <a:r>
              <a:rPr lang="pt-PT" altLang="en-US" sz="6000" b="1">
                <a:solidFill>
                  <a:schemeClr val="bg1"/>
                </a:solidFill>
              </a:rPr>
              <a:t> </a:t>
            </a:r>
            <a:r>
              <a:rPr lang="en-US" sz="6000" b="1">
                <a:solidFill>
                  <a:schemeClr val="bg1"/>
                </a:solidFill>
              </a:rPr>
              <a:t>&amp;</a:t>
            </a:r>
            <a:r>
              <a:rPr lang="pt-PT" altLang="en-US" sz="6000" b="1">
                <a:solidFill>
                  <a:schemeClr val="bg1"/>
                </a:solidFill>
              </a:rPr>
              <a:t> </a:t>
            </a:r>
            <a:r>
              <a:rPr lang="en-US" sz="6000" b="1">
                <a:solidFill>
                  <a:schemeClr val="bg1"/>
                </a:solidFill>
              </a:rPr>
              <a:t>A</a:t>
            </a:r>
            <a:endParaRPr lang="en-US" sz="6000" b="1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327400" y="6054090"/>
            <a:ext cx="3317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dirty="0" err="1" smtClean="0">
                <a:solidFill>
                  <a:srgbClr val="527FFF"/>
                </a:solidFill>
              </a:rPr>
              <a:t>AWS User Group Goiânia</a:t>
            </a:r>
            <a:endParaRPr lang="en-US" sz="2000" dirty="0" err="1" smtClean="0">
              <a:solidFill>
                <a:srgbClr val="527FFF"/>
              </a:solidFill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1019810" y="6047105"/>
            <a:ext cx="1212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pt-PT" altLang="en-US" sz="2000" dirty="0" err="1" smtClean="0">
                <a:solidFill>
                  <a:srgbClr val="527FFF"/>
                </a:solidFill>
              </a:rPr>
              <a:t>GOJava</a:t>
            </a:r>
            <a:endParaRPr lang="pt-PT" altLang="en-US" sz="2000" dirty="0" err="1" smtClean="0">
              <a:solidFill>
                <a:srgbClr val="527FFF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6840" y="5989320"/>
            <a:ext cx="557784" cy="64382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250" y="6047105"/>
            <a:ext cx="557784" cy="557784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/>
        </p:nvSpPr>
        <p:spPr>
          <a:xfrm>
            <a:off x="352425" y="2904490"/>
            <a:ext cx="4262120" cy="463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" panose="020B0603020204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T</a:t>
            </a:r>
            <a:r>
              <a:rPr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echnician</a:t>
            </a:r>
            <a:r>
              <a:rPr lang="pt-PT" sz="1800" dirty="0">
                <a:solidFill>
                  <a:schemeClr val="bg1"/>
                </a:solidFill>
                <a:ea typeface="Amazon Ember"/>
                <a:cs typeface="Amazon Ember"/>
                <a:sym typeface="+mn-ea"/>
              </a:rPr>
              <a:t> 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S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ystem </a:t>
            </a:r>
            <a:r>
              <a:rPr lang="pt-PT" sz="1800" b="1" dirty="0">
                <a:solidFill>
                  <a:schemeClr val="bg1"/>
                </a:solidFill>
                <a:ea typeface="Amazon Ember"/>
                <a:cs typeface="Amazon Ember"/>
              </a:rPr>
              <a:t>D</a:t>
            </a:r>
            <a:r>
              <a:rPr sz="1800" b="1" dirty="0">
                <a:solidFill>
                  <a:schemeClr val="bg1"/>
                </a:solidFill>
                <a:ea typeface="Amazon Ember"/>
                <a:cs typeface="Amazon Ember"/>
              </a:rPr>
              <a:t>evelopment</a:t>
            </a:r>
            <a:endParaRPr sz="1800" b="1" dirty="0">
              <a:solidFill>
                <a:schemeClr val="bg1"/>
              </a:solidFill>
              <a:ea typeface="Amazon Ember"/>
              <a:cs typeface="Amazon Emb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2655570" y="2611120"/>
            <a:ext cx="6881495" cy="16357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altLang="en-US" sz="9600" dirty="0">
                <a:solidFill>
                  <a:schemeClr val="bg1"/>
                </a:solidFill>
              </a:rPr>
              <a:t>THANK YOU</a:t>
            </a:r>
            <a:endParaRPr lang="pt-PT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20955"/>
            <a:ext cx="7026910" cy="6856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065" y="-29845"/>
            <a:ext cx="5193665" cy="6908165"/>
          </a:xfrm>
          <a:prstGeom prst="rect">
            <a:avLst/>
          </a:prstGeom>
          <a:solidFill>
            <a:srgbClr val="16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476885" y="51435"/>
            <a:ext cx="2163445" cy="6407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Agenda</a:t>
            </a:r>
            <a:endParaRPr lang="en-US" sz="2000" b="1" dirty="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6385" y="1124585"/>
            <a:ext cx="44665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1. </a:t>
            </a:r>
            <a: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Is artificial intelligence dangerous? </a:t>
            </a:r>
            <a:endParaRPr sz="20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  <a:p>
            <a:b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</a:br>
            <a:endParaRPr sz="20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  <a:p>
            <a:b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</a:br>
            <a:r>
              <a:rPr lang="pt-PT"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2. </a:t>
            </a:r>
            <a: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Should We Worry? </a:t>
            </a:r>
            <a:b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</a:br>
            <a:endParaRPr sz="20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  <a:p>
            <a:endParaRPr sz="2000" b="1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  <a:p>
            <a:b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</a:br>
            <a:r>
              <a:rPr lang="pt-PT"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3. </a:t>
            </a:r>
            <a:r>
              <a:rPr sz="2000" b="1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But if it is OpenSource?</a:t>
            </a:r>
            <a:endParaRPr lang="pt-PT" altLang="en-US" sz="20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92760" y="455930"/>
            <a:ext cx="2734056" cy="54864"/>
          </a:xfrm>
          <a:prstGeom prst="rect">
            <a:avLst/>
          </a:prstGeom>
          <a:solidFill>
            <a:srgbClr val="D34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Inter Light" panose="02000403000000020004" charset="0"/>
              <a:cs typeface="Inter Light" panose="0200040300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0" y="-10160"/>
            <a:ext cx="8130540" cy="687895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065" y="-29845"/>
            <a:ext cx="4629785" cy="6908165"/>
          </a:xfrm>
          <a:prstGeom prst="rect">
            <a:avLst/>
          </a:prstGeom>
          <a:solidFill>
            <a:srgbClr val="16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" y="3017838"/>
            <a:ext cx="4369435" cy="56388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b="1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  <a:sym typeface="+mn-ea"/>
              </a:rPr>
              <a:t>Introduction</a:t>
            </a:r>
            <a:endParaRPr lang="pt-PT" sz="3600" b="1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40055" y="160020"/>
            <a:ext cx="35325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en-US" sz="2000" b="1" dirty="0">
                <a:solidFill>
                  <a:schemeClr val="bg1"/>
                </a:solidFill>
                <a:sym typeface="+mn-ea"/>
              </a:rPr>
              <a:t>Prerequisites and Tools</a:t>
            </a:r>
            <a:endParaRPr lang="pt-PT" altLang="en-US" sz="2000" b="1">
              <a:solidFill>
                <a:schemeClr val="bg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525780" y="615950"/>
            <a:ext cx="3831336" cy="54864"/>
          </a:xfrm>
          <a:prstGeom prst="rect">
            <a:avLst/>
          </a:prstGeom>
          <a:solidFill>
            <a:srgbClr val="D34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Inter Light" panose="02000403000000020004" charset="0"/>
              <a:cs typeface="Inter Light" panose="02000403000000020004" charset="0"/>
            </a:endParaRPr>
          </a:p>
        </p:txBody>
      </p:sp>
      <p:pic>
        <p:nvPicPr>
          <p:cNvPr id="4" name="White Navy Business Copywriting Service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5" y="-40005"/>
            <a:ext cx="7978775" cy="68973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065" y="-40005"/>
            <a:ext cx="5681345" cy="6908165"/>
          </a:xfrm>
          <a:prstGeom prst="rect">
            <a:avLst/>
          </a:prstGeom>
          <a:solidFill>
            <a:srgbClr val="16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" y="2539365"/>
            <a:ext cx="5598795" cy="22256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altLang="en-US" sz="4800">
                <a:solidFill>
                  <a:schemeClr val="bg1"/>
                </a:solidFill>
                <a:latin typeface="Swiss921 BT" panose="020B0806030502050204" charset="0"/>
                <a:cs typeface="Swiss921 BT" panose="020B0806030502050204" charset="0"/>
                <a:sym typeface="+mn-ea"/>
              </a:rPr>
              <a:t>AI Is Dangerous, but Not for the Reasons You Think </a:t>
            </a:r>
            <a:endParaRPr lang="pt-PT" altLang="en-US" sz="4800">
              <a:solidFill>
                <a:schemeClr val="bg1"/>
              </a:solidFill>
              <a:latin typeface="Swiss921 BT" panose="020B0806030502050204" charset="0"/>
              <a:cs typeface="Swiss921 BT" panose="020B080603050205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414510" y="3219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bg1"/>
                </a:solidFill>
              </a:rPr>
              <a:t>Sasha Luccioni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6210" y="6278880"/>
            <a:ext cx="5393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ym typeface="+mn-ea"/>
                <a:hlinkClick r:id="rId3" action="ppaction://hlinkfile"/>
              </a:rPr>
              <a:t>https://www.youtube.com/watch?v=eXdVDhOGqoE</a:t>
            </a:r>
            <a:endParaRPr lang="en-US" sz="1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" y="321945"/>
            <a:ext cx="1741170" cy="1721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5095" y="295275"/>
            <a:ext cx="663638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3200">
                <a:solidFill>
                  <a:srgbClr val="2AAFB4"/>
                </a:solidFill>
                <a:latin typeface="Neuropolitical Rg" panose="020B0605020201080104" charset="0"/>
                <a:cs typeface="Neuropolitical Rg" panose="020B0605020201080104" charset="0"/>
              </a:rPr>
              <a:t>Efeito da IA: </a:t>
            </a:r>
            <a:endParaRPr lang="en-US" sz="320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endParaRPr lang="pt-PT" altLang="en-US" sz="3200">
              <a:solidFill>
                <a:srgbClr val="2AAFB4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r>
              <a:rPr lang="pt-PT" alt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D</a:t>
            </a:r>
            <a:r>
              <a:rPr 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ata centers</a:t>
            </a:r>
            <a:r>
              <a:rPr lang="pt-PT" alt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 </a:t>
            </a:r>
            <a:r>
              <a:rPr 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Effect of AI: </a:t>
            </a:r>
            <a:endParaRPr lang="en-US" sz="32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endParaRPr lang="en-US" sz="32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r>
              <a:rPr lang="pt-PT" alt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d</a:t>
            </a:r>
            <a:r>
              <a:rPr 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ata centers could </a:t>
            </a:r>
            <a:endParaRPr lang="en-US" sz="32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r>
              <a:rPr 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double energy </a:t>
            </a:r>
            <a:endParaRPr lang="en-US" sz="32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  <a:p>
            <a:pPr algn="just"/>
            <a:r>
              <a:rPr 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consumption by 2026</a:t>
            </a:r>
            <a:r>
              <a:rPr lang="pt-PT" altLang="en-US" sz="3200">
                <a:solidFill>
                  <a:schemeClr val="bg1"/>
                </a:solidFill>
                <a:latin typeface="Neuropolitical Rg" panose="020B0605020201080104" charset="0"/>
                <a:cs typeface="Neuropolitical Rg" panose="020B0605020201080104" charset="0"/>
              </a:rPr>
              <a:t>.</a:t>
            </a:r>
            <a:endParaRPr lang="pt-PT" altLang="en-US" sz="3200">
              <a:solidFill>
                <a:schemeClr val="bg1"/>
              </a:solidFill>
              <a:latin typeface="Neuropolitical Rg" panose="020B0605020201080104" charset="0"/>
              <a:cs typeface="Neuropolitical Rg" panose="020B0605020201080104" charset="0"/>
            </a:endParaRP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765" y="4577080"/>
            <a:ext cx="1925320" cy="19145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7650" y="6266815"/>
            <a:ext cx="5739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hlinkClick r:id="rId2" action="ppaction://hlinkfile"/>
              </a:rPr>
              <a:t>https://www.youtube.com/watch?v=SslwA1CGc9A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294130"/>
            <a:ext cx="3197860" cy="42697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366000" y="2470150"/>
            <a:ext cx="19900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pt-PT" altLang="en-US" sz="3600" b="1">
                <a:solidFill>
                  <a:srgbClr val="2AAFB4"/>
                </a:solidFill>
              </a:rPr>
              <a:t>BOOK</a:t>
            </a:r>
            <a:endParaRPr lang="pt-PT" altLang="en-US" sz="3600" b="1">
              <a:solidFill>
                <a:srgbClr val="2AAFB4"/>
              </a:solidFill>
            </a:endParaRPr>
          </a:p>
          <a:p>
            <a:pPr algn="ctr"/>
            <a:r>
              <a:rPr lang="pt-PT" altLang="en-US" sz="3600" b="1">
                <a:solidFill>
                  <a:srgbClr val="2AAFB4"/>
                </a:solidFill>
              </a:rPr>
              <a:t>I ROBÔ</a:t>
            </a:r>
            <a:endParaRPr lang="pt-PT" altLang="en-US" sz="3600" b="1">
              <a:solidFill>
                <a:srgbClr val="2AAFB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6817</Words>
  <Application>WPS Presentation</Application>
  <PresentationFormat>Widescreen</PresentationFormat>
  <Paragraphs>268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68" baseType="lpstr">
      <vt:lpstr>Arial</vt:lpstr>
      <vt:lpstr>SimSun</vt:lpstr>
      <vt:lpstr>Wingdings</vt:lpstr>
      <vt:lpstr>Nimbus Roman No9 L</vt:lpstr>
      <vt:lpstr>Amazon Ember Light</vt:lpstr>
      <vt:lpstr>Caviar Dreams</vt:lpstr>
      <vt:lpstr>Amazon Ember Heavy</vt:lpstr>
      <vt:lpstr>Garuda</vt:lpstr>
      <vt:lpstr>Amazon Ember</vt:lpstr>
      <vt:lpstr>Gubbi</vt:lpstr>
      <vt:lpstr>Amazon Ember</vt:lpstr>
      <vt:lpstr>Swiss921 BT</vt:lpstr>
      <vt:lpstr>Inter Light</vt:lpstr>
      <vt:lpstr>Calibri Light</vt:lpstr>
      <vt:lpstr>DejaVu Sans</vt:lpstr>
      <vt:lpstr>Calibri</vt:lpstr>
      <vt:lpstr>Microsoft YaHei</vt:lpstr>
      <vt:lpstr>Droid Sans Fallback</vt:lpstr>
      <vt:lpstr>Arial Unicode MS</vt:lpstr>
      <vt:lpstr>Wingdings</vt:lpstr>
      <vt:lpstr>Neuropolitical Rg</vt:lpstr>
      <vt:lpstr>OpenSymbol</vt:lpstr>
      <vt:lpstr>Janda Cheerful Script</vt:lpstr>
      <vt:lpstr>AvantGarde LT Medium</vt:lpstr>
      <vt:lpstr>AnjaliOldLipi</vt:lpstr>
      <vt:lpstr>Courier 10 Pitch</vt:lpstr>
      <vt:lpstr>D050000L</vt:lpstr>
      <vt:lpstr>DejaVu Math TeX Gyre</vt:lpstr>
      <vt:lpstr>DejaVu Sans Light</vt:lpstr>
      <vt:lpstr>Fira Code Retina</vt:lpstr>
      <vt:lpstr>Fira Code Medium</vt:lpstr>
      <vt:lpstr>Fira Code Light</vt:lpstr>
      <vt:lpstr>Office Theme</vt:lpstr>
      <vt:lpstr>A Inteligência artificial e perigosa?   Devemos Preocupar?   Mas se a mesma for OpenSource?</vt:lpstr>
      <vt:lpstr>Is artificial intelligence dangerous?   Should We Worry?   But if it is OpenSource?</vt:lpstr>
      <vt:lpstr>PowerPoint 演示文稿</vt:lpstr>
      <vt:lpstr>PowerPoint 演示文稿</vt:lpstr>
      <vt:lpstr>Prerequisites  and  Tools</vt:lpstr>
      <vt:lpstr>PowerPoint 演示文稿</vt:lpstr>
      <vt:lpstr>Install AWS  Command Line  Interface  (AWS CLI) Linux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weder</cp:lastModifiedBy>
  <cp:revision>966</cp:revision>
  <dcterms:created xsi:type="dcterms:W3CDTF">2024-04-26T23:51:48Z</dcterms:created>
  <dcterms:modified xsi:type="dcterms:W3CDTF">2024-04-26T23:51:48Z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1033-11.1.0.11698</vt:lpwstr>
  </property>
  <property fmtid="{D5CDD505-2E9C-101B-9397-08002B2CF9AE}" pid="3" name="ICV">
    <vt:lpwstr/>
  </property>
</Properties>
</file>